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6" r:id="rId1"/>
  </p:sldMasterIdLst>
  <p:notesMasterIdLst>
    <p:notesMasterId r:id="rId3"/>
  </p:notesMasterIdLst>
  <p:handoutMasterIdLst>
    <p:handoutMasterId r:id="rId4"/>
  </p:handoutMasterIdLst>
  <p:sldIdLst>
    <p:sldId id="272" r:id="rId2"/>
  </p:sldIdLst>
  <p:sldSz cx="7775575" cy="10907713"/>
  <p:notesSz cx="6735763" cy="9866313"/>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04" userDrawn="1">
          <p15:clr>
            <a:srgbClr val="A4A3A4"/>
          </p15:clr>
        </p15:guide>
        <p15:guide id="2" pos="2449">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66FF"/>
    <a:srgbClr val="FFFFFF"/>
    <a:srgbClr val="FF66CC"/>
    <a:srgbClr val="FFFFD9"/>
    <a:srgbClr val="FFFFCC"/>
    <a:srgbClr val="FF0066"/>
    <a:srgbClr val="FFFFE1"/>
    <a:srgbClr val="B0DDF6"/>
    <a:srgbClr val="92D0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85" autoAdjust="0"/>
    <p:restoredTop sz="86472" autoAdjust="0"/>
  </p:normalViewPr>
  <p:slideViewPr>
    <p:cSldViewPr snapToGrid="0">
      <p:cViewPr>
        <p:scale>
          <a:sx n="80" d="100"/>
          <a:sy n="80" d="100"/>
        </p:scale>
        <p:origin x="1788" y="60"/>
      </p:cViewPr>
      <p:guideLst>
        <p:guide orient="horz" pos="3504"/>
        <p:guide pos="2449"/>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214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9318" cy="493091"/>
          </a:xfrm>
          <a:prstGeom prst="rect">
            <a:avLst/>
          </a:prstGeom>
        </p:spPr>
        <p:txBody>
          <a:bodyPr vert="horz" lIns="85336" tIns="42669" rIns="85336" bIns="42669"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814989" y="0"/>
            <a:ext cx="2919318" cy="493091"/>
          </a:xfrm>
          <a:prstGeom prst="rect">
            <a:avLst/>
          </a:prstGeom>
        </p:spPr>
        <p:txBody>
          <a:bodyPr vert="horz" lIns="85336" tIns="42669" rIns="85336" bIns="42669" rtlCol="0"/>
          <a:lstStyle>
            <a:lvl1pPr algn="r">
              <a:defRPr sz="1000"/>
            </a:lvl1pPr>
          </a:lstStyle>
          <a:p>
            <a:fld id="{EA4C0380-2DE9-498B-B68D-60B46204BA80}" type="datetimeFigureOut">
              <a:rPr kumimoji="1" lang="ja-JP" altLang="en-US" smtClean="0"/>
              <a:t>2024/1/10</a:t>
            </a:fld>
            <a:endParaRPr kumimoji="1" lang="ja-JP" altLang="en-US" dirty="0"/>
          </a:p>
        </p:txBody>
      </p:sp>
      <p:sp>
        <p:nvSpPr>
          <p:cNvPr id="4" name="フッター プレースホルダー 3"/>
          <p:cNvSpPr>
            <a:spLocks noGrp="1"/>
          </p:cNvSpPr>
          <p:nvPr>
            <p:ph type="ftr" sz="quarter" idx="2"/>
          </p:nvPr>
        </p:nvSpPr>
        <p:spPr>
          <a:xfrm>
            <a:off x="5" y="9371729"/>
            <a:ext cx="2919318" cy="493090"/>
          </a:xfrm>
          <a:prstGeom prst="rect">
            <a:avLst/>
          </a:prstGeom>
        </p:spPr>
        <p:txBody>
          <a:bodyPr vert="horz" lIns="85336" tIns="42669" rIns="85336" bIns="42669"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814989" y="9371729"/>
            <a:ext cx="2919318" cy="493090"/>
          </a:xfrm>
          <a:prstGeom prst="rect">
            <a:avLst/>
          </a:prstGeom>
        </p:spPr>
        <p:txBody>
          <a:bodyPr vert="horz" lIns="85336" tIns="42669" rIns="85336" bIns="42669" rtlCol="0" anchor="b"/>
          <a:lstStyle>
            <a:lvl1pPr algn="r">
              <a:defRPr sz="10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18830" cy="495028"/>
          </a:xfrm>
          <a:prstGeom prst="rect">
            <a:avLst/>
          </a:prstGeom>
        </p:spPr>
        <p:txBody>
          <a:bodyPr vert="horz" lIns="90680" tIns="45340" rIns="90680" bIns="45340"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815381" y="3"/>
            <a:ext cx="2918830" cy="495028"/>
          </a:xfrm>
          <a:prstGeom prst="rect">
            <a:avLst/>
          </a:prstGeom>
        </p:spPr>
        <p:txBody>
          <a:bodyPr vert="horz" lIns="90680" tIns="45340" rIns="90680" bIns="45340" rtlCol="0"/>
          <a:lstStyle>
            <a:lvl1pPr algn="r">
              <a:defRPr sz="1000"/>
            </a:lvl1pPr>
          </a:lstStyle>
          <a:p>
            <a:fld id="{70F99883-74AE-4A2C-81B7-5B86A08198C0}" type="datetimeFigureOut">
              <a:rPr kumimoji="1" lang="ja-JP" altLang="en-US" smtClean="0"/>
              <a:t>2024/1/10</a:t>
            </a:fld>
            <a:endParaRPr kumimoji="1" lang="ja-JP" altLang="en-US" dirty="0"/>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680" tIns="45340" rIns="90680" bIns="45340" rtlCol="0" anchor="ctr"/>
          <a:lstStyle/>
          <a:p>
            <a:endParaRPr lang="ja-JP" altLang="en-US" dirty="0"/>
          </a:p>
        </p:txBody>
      </p:sp>
      <p:sp>
        <p:nvSpPr>
          <p:cNvPr id="5" name="ノート プレースホルダー 4"/>
          <p:cNvSpPr>
            <a:spLocks noGrp="1"/>
          </p:cNvSpPr>
          <p:nvPr>
            <p:ph type="body" sz="quarter" idx="3"/>
          </p:nvPr>
        </p:nvSpPr>
        <p:spPr>
          <a:xfrm>
            <a:off x="673577" y="4748167"/>
            <a:ext cx="5388610" cy="3884860"/>
          </a:xfrm>
          <a:prstGeom prst="rect">
            <a:avLst/>
          </a:prstGeom>
        </p:spPr>
        <p:txBody>
          <a:bodyPr vert="horz" lIns="90680" tIns="45340" rIns="90680" bIns="453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371293"/>
            <a:ext cx="2918830" cy="495027"/>
          </a:xfrm>
          <a:prstGeom prst="rect">
            <a:avLst/>
          </a:prstGeom>
        </p:spPr>
        <p:txBody>
          <a:bodyPr vert="horz" lIns="90680" tIns="45340" rIns="90680" bIns="45340"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815381" y="9371293"/>
            <a:ext cx="2918830" cy="495027"/>
          </a:xfrm>
          <a:prstGeom prst="rect">
            <a:avLst/>
          </a:prstGeom>
        </p:spPr>
        <p:txBody>
          <a:bodyPr vert="horz" lIns="90680" tIns="45340" rIns="90680" bIns="45340" rtlCol="0" anchor="b"/>
          <a:lstStyle>
            <a:lvl1pPr algn="r">
              <a:defRPr sz="10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a:extLst>
              <a:ext uri="{FF2B5EF4-FFF2-40B4-BE49-F238E27FC236}">
                <a16:creationId xmlns:a16="http://schemas.microsoft.com/office/drawing/2014/main" id="{AC62A051-6724-AA96-7EF9-D3F1FB28F434}"/>
              </a:ext>
            </a:extLst>
          </p:cNvPr>
          <p:cNvSpPr/>
          <p:nvPr/>
        </p:nvSpPr>
        <p:spPr>
          <a:xfrm>
            <a:off x="439697" y="8185198"/>
            <a:ext cx="6912979" cy="1692726"/>
          </a:xfrm>
          <a:prstGeom prst="rect">
            <a:avLst/>
          </a:prstGeom>
          <a:noFill/>
          <a:ln w="28575">
            <a:solidFill>
              <a:schemeClr val="accent3">
                <a:lumMod val="40000"/>
                <a:lumOff val="60000"/>
              </a:schemeClr>
            </a:solidFill>
            <a:prstDash val="dash"/>
          </a:ln>
        </p:spPr>
        <p:txBody>
          <a:bodyPr wrap="none" lIns="0" tIns="0" rIns="0" bIns="0" rtlCol="0" anchor="ctr" anchorCtr="0">
            <a:noAutofit/>
          </a:bodyPr>
          <a:lstStyle/>
          <a:p>
            <a:pPr algn="ctr" fontAlgn="b">
              <a:lnSpc>
                <a:spcPct val="90000"/>
              </a:lnSpc>
            </a:pPr>
            <a:endPar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四角形: 角を丸くする 12">
            <a:extLst>
              <a:ext uri="{FF2B5EF4-FFF2-40B4-BE49-F238E27FC236}">
                <a16:creationId xmlns:a16="http://schemas.microsoft.com/office/drawing/2014/main" id="{D7FA6B46-A359-B880-F19D-7DB2C7731971}"/>
              </a:ext>
            </a:extLst>
          </p:cNvPr>
          <p:cNvSpPr/>
          <p:nvPr/>
        </p:nvSpPr>
        <p:spPr>
          <a:xfrm>
            <a:off x="439698" y="4864003"/>
            <a:ext cx="720000" cy="864000"/>
          </a:xfrm>
          <a:prstGeom prst="roundRect">
            <a:avLst>
              <a:gd name="adj" fmla="val 8779"/>
            </a:avLst>
          </a:prstGeom>
          <a:solidFill>
            <a:srgbClr val="E86D4F"/>
          </a:solidFill>
        </p:spPr>
        <p:txBody>
          <a:bodyPr wrap="none" lIns="0" tIns="0" rIns="0" bIns="0" rtlCol="0" anchor="ctr" anchorCtr="0">
            <a:noAutofit/>
          </a:bodyPr>
          <a:lstStyle/>
          <a:p>
            <a:pPr algn="ctr" fontAlgn="b">
              <a:lnSpc>
                <a:spcPct val="90000"/>
              </a:lnSpc>
            </a:pPr>
            <a:endPar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1277632" y="5475078"/>
            <a:ext cx="3427037" cy="276999"/>
          </a:xfrm>
          <a:prstGeom prst="rect">
            <a:avLst/>
          </a:prstGeom>
          <a:noFill/>
        </p:spPr>
        <p:txBody>
          <a:bodyPr wrap="square" lIns="0" tIns="0" rIns="0" bIns="0" rtlCol="0" anchor="t" anchorCtr="0">
            <a:spAutoFit/>
          </a:bodyPr>
          <a:lstStyle/>
          <a:p>
            <a:pPr fontAlgn="ctr"/>
            <a:r>
              <a:rPr lang="en-US" altLang="ja-JP" sz="18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10:00</a:t>
            </a:r>
            <a:r>
              <a:rPr lang="ja-JP" altLang="en-US" sz="18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a:t>
            </a:r>
            <a:r>
              <a:rPr lang="en-US" altLang="ja-JP" sz="18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16:00 </a:t>
            </a:r>
            <a:r>
              <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※17</a:t>
            </a:r>
            <a:r>
              <a:rPr lang="ja-JP" altLang="en-US"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日のみ</a:t>
            </a:r>
            <a:r>
              <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15:30</a:t>
            </a:r>
            <a:r>
              <a:rPr lang="ja-JP" altLang="en-US"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まで</a:t>
            </a:r>
            <a:endPar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90447128-568C-6739-BB2E-06A1CCAC1344}"/>
              </a:ext>
            </a:extLst>
          </p:cNvPr>
          <p:cNvSpPr txBox="1"/>
          <p:nvPr/>
        </p:nvSpPr>
        <p:spPr>
          <a:xfrm>
            <a:off x="537296" y="5115094"/>
            <a:ext cx="512961" cy="307777"/>
          </a:xfrm>
          <a:prstGeom prst="rect">
            <a:avLst/>
          </a:prstGeom>
          <a:noFill/>
          <a:scene3d>
            <a:camera prst="orthographicFront">
              <a:rot lat="0" lon="0" rev="0"/>
            </a:camera>
            <a:lightRig rig="threePt" dir="t"/>
          </a:scene3d>
        </p:spPr>
        <p:txBody>
          <a:bodyPr wrap="none" lIns="0" tIns="0" rIns="0" bIns="0" rtlCol="0" anchor="ctr" anchorCtr="0">
            <a:spAutoFit/>
          </a:bodyPr>
          <a:lstStyle/>
          <a:p>
            <a:pPr fontAlgn="ctr"/>
            <a:r>
              <a:rPr kumimoji="1" lang="ja-JP" altLang="en-US" sz="20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期間</a:t>
            </a:r>
          </a:p>
        </p:txBody>
      </p:sp>
      <p:sp>
        <p:nvSpPr>
          <p:cNvPr id="22" name="テキスト ボックス 21">
            <a:extLst>
              <a:ext uri="{FF2B5EF4-FFF2-40B4-BE49-F238E27FC236}">
                <a16:creationId xmlns:a16="http://schemas.microsoft.com/office/drawing/2014/main" id="{9C702B14-94C4-B9CA-1DA8-857705648846}"/>
              </a:ext>
            </a:extLst>
          </p:cNvPr>
          <p:cNvSpPr txBox="1"/>
          <p:nvPr/>
        </p:nvSpPr>
        <p:spPr>
          <a:xfrm>
            <a:off x="985069" y="4814308"/>
            <a:ext cx="3464869" cy="615553"/>
          </a:xfrm>
          <a:prstGeom prst="rect">
            <a:avLst/>
          </a:prstGeom>
          <a:noFill/>
        </p:spPr>
        <p:txBody>
          <a:bodyPr wrap="square" lIns="0" tIns="0" rIns="0" bIns="0" rtlCol="0" anchor="ctr" anchorCtr="0">
            <a:spAutoFit/>
          </a:bodyPr>
          <a:lstStyle/>
          <a:p>
            <a:pPr algn="ctr" fontAlgn="b"/>
            <a:r>
              <a:rPr lang="ja-JP" altLang="en-US" sz="4000" b="1"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３</a:t>
            </a:r>
            <a:r>
              <a:rPr lang="en-US" altLang="ja-JP" sz="4000" b="1"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r>
              <a:rPr kumimoji="1" lang="en-US" altLang="ja-JP" sz="4000" b="1"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15</a:t>
            </a:r>
            <a:r>
              <a:rPr kumimoji="1" lang="en-US" altLang="ja-JP"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r>
              <a:rPr kumimoji="1" lang="ja-JP" altLang="en-US"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金</a:t>
            </a:r>
            <a:r>
              <a:rPr kumimoji="1" lang="en-US" altLang="ja-JP"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r>
              <a:rPr kumimoji="1" lang="ja-JP" altLang="en-US" sz="14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　</a:t>
            </a:r>
            <a:r>
              <a:rPr lang="ja-JP" altLang="en-US" sz="20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 </a:t>
            </a:r>
            <a:r>
              <a:rPr kumimoji="1" lang="en-US" altLang="ja-JP" sz="4000" b="1"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17</a:t>
            </a:r>
            <a:r>
              <a:rPr lang="en-US" altLang="ja-JP"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r>
              <a:rPr lang="ja-JP" altLang="en-US"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日</a:t>
            </a:r>
            <a:r>
              <a:rPr lang="en-US" altLang="ja-JP" sz="12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endParaRPr kumimoji="1" lang="ja-JP" altLang="en-US" sz="40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endParaRPr>
          </a:p>
        </p:txBody>
      </p:sp>
      <p:sp>
        <p:nvSpPr>
          <p:cNvPr id="24" name="テキスト ボックス 23">
            <a:extLst>
              <a:ext uri="{FF2B5EF4-FFF2-40B4-BE49-F238E27FC236}">
                <a16:creationId xmlns:a16="http://schemas.microsoft.com/office/drawing/2014/main" id="{9E5E9E09-FAFE-C49E-98F4-6D3C031879BA}"/>
              </a:ext>
            </a:extLst>
          </p:cNvPr>
          <p:cNvSpPr txBox="1"/>
          <p:nvPr/>
        </p:nvSpPr>
        <p:spPr>
          <a:xfrm>
            <a:off x="5435045" y="4979878"/>
            <a:ext cx="1951297" cy="723275"/>
          </a:xfrm>
          <a:prstGeom prst="rect">
            <a:avLst/>
          </a:prstGeom>
          <a:noFill/>
        </p:spPr>
        <p:txBody>
          <a:bodyPr wrap="square" lIns="0" tIns="0" rIns="0" bIns="0" rtlCol="0" anchor="t" anchorCtr="0">
            <a:spAutoFit/>
          </a:bodyPr>
          <a:lstStyle/>
          <a:p>
            <a:pPr fontAlgn="ctr"/>
            <a:r>
              <a:rPr kumimoji="1" lang="ja-JP" altLang="en-US" sz="18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四日市市文化会館</a:t>
            </a:r>
            <a:endParaRPr kumimoji="1" lang="en-US" altLang="ja-JP" sz="1800" b="1" dirty="0">
              <a:latin typeface="07やさしさゴシック" panose="02000600000000000000" pitchFamily="2" charset="-128"/>
              <a:ea typeface="07やさしさゴシック" panose="02000600000000000000" pitchFamily="2" charset="-128"/>
              <a:cs typeface="メイリオ" panose="020B0604030504040204" pitchFamily="50" charset="-128"/>
            </a:endParaRPr>
          </a:p>
          <a:p>
            <a:pPr fontAlgn="ctr"/>
            <a:r>
              <a:rPr kumimoji="1" lang="ja-JP" altLang="en-US" sz="18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展示棟</a:t>
            </a:r>
            <a:r>
              <a:rPr lang="ja-JP" altLang="en-US" sz="1100" b="1" dirty="0">
                <a:latin typeface="07やさしさゴシック" panose="02000600000000000000" pitchFamily="2" charset="-128"/>
                <a:ea typeface="07やさしさゴシック" panose="02000600000000000000" pitchFamily="2" charset="-128"/>
                <a:cs typeface="メイリオ" panose="020B0604030504040204" pitchFamily="50" charset="-128"/>
              </a:rPr>
              <a:t>　</a:t>
            </a:r>
            <a:endParaRPr lang="en-US" altLang="ja-JP" sz="1100" b="1" dirty="0">
              <a:latin typeface="07やさしさゴシック" panose="02000600000000000000" pitchFamily="2" charset="-128"/>
              <a:ea typeface="07やさしさゴシック" panose="02000600000000000000" pitchFamily="2" charset="-128"/>
              <a:cs typeface="メイリオ" panose="020B0604030504040204" pitchFamily="50" charset="-128"/>
            </a:endParaRPr>
          </a:p>
          <a:p>
            <a:pPr fontAlgn="ctr"/>
            <a:r>
              <a:rPr lang="ja-JP" altLang="en-US"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　（四日市市安島</a:t>
            </a:r>
            <a:r>
              <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2</a:t>
            </a:r>
            <a:r>
              <a:rPr lang="ja-JP" altLang="en-US"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丁目</a:t>
            </a:r>
            <a:r>
              <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5-3</a:t>
            </a:r>
            <a:r>
              <a:rPr lang="ja-JP" altLang="en-US" sz="1100" dirty="0">
                <a:latin typeface="07やさしさゴシック" panose="02000600000000000000" pitchFamily="2" charset="-128"/>
                <a:ea typeface="07やさしさゴシック" panose="02000600000000000000" pitchFamily="2" charset="-128"/>
                <a:cs typeface="メイリオ" panose="020B0604030504040204" pitchFamily="50" charset="-128"/>
              </a:rPr>
              <a:t>）　</a:t>
            </a:r>
            <a:endParaRPr lang="en-US" altLang="ja-JP" sz="1100" dirty="0">
              <a:latin typeface="07やさしさゴシック" panose="02000600000000000000" pitchFamily="2" charset="-128"/>
              <a:ea typeface="07やさしさゴシック" panose="02000600000000000000" pitchFamily="2" charset="-128"/>
              <a:cs typeface="メイリオ" panose="020B0604030504040204" pitchFamily="50" charset="-128"/>
            </a:endParaRPr>
          </a:p>
        </p:txBody>
      </p:sp>
      <p:pic>
        <p:nvPicPr>
          <p:cNvPr id="36" name="図 35">
            <a:extLst>
              <a:ext uri="{FF2B5EF4-FFF2-40B4-BE49-F238E27FC236}">
                <a16:creationId xmlns:a16="http://schemas.microsoft.com/office/drawing/2014/main" id="{BABE8F28-74E0-D6D8-8266-526CBDE647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459166" y="2460972"/>
            <a:ext cx="2879999" cy="2160000"/>
          </a:xfrm>
          <a:prstGeom prst="rect">
            <a:avLst/>
          </a:prstGeom>
        </p:spPr>
      </p:pic>
      <p:sp>
        <p:nvSpPr>
          <p:cNvPr id="81" name="テキスト ボックス 80">
            <a:extLst>
              <a:ext uri="{FF2B5EF4-FFF2-40B4-BE49-F238E27FC236}">
                <a16:creationId xmlns:a16="http://schemas.microsoft.com/office/drawing/2014/main" id="{6867E7DF-68A5-D1CC-B08D-E0F3BB69AF71}"/>
              </a:ext>
            </a:extLst>
          </p:cNvPr>
          <p:cNvSpPr txBox="1"/>
          <p:nvPr/>
        </p:nvSpPr>
        <p:spPr>
          <a:xfrm>
            <a:off x="2887886" y="5049064"/>
            <a:ext cx="435915" cy="270843"/>
          </a:xfrm>
          <a:prstGeom prst="rect">
            <a:avLst/>
          </a:prstGeom>
          <a:noFill/>
        </p:spPr>
        <p:txBody>
          <a:bodyPr wrap="square" lIns="0" tIns="0" rIns="0" bIns="0" rtlCol="0" anchor="ctr" anchorCtr="0">
            <a:spAutoFit/>
          </a:bodyPr>
          <a:lstStyle/>
          <a:p>
            <a:pPr algn="ctr" fontAlgn="b"/>
            <a:r>
              <a:rPr lang="ja-JP" altLang="en-US" sz="16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endParaRPr kumimoji="1" lang="ja-JP" altLang="en-US" sz="1600" dirty="0">
              <a:solidFill>
                <a:sysClr val="windowText" lastClr="000000"/>
              </a:solidFill>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endParaRPr>
          </a:p>
        </p:txBody>
      </p:sp>
      <p:sp>
        <p:nvSpPr>
          <p:cNvPr id="14" name="四角形: 角を丸くする 13">
            <a:extLst>
              <a:ext uri="{FF2B5EF4-FFF2-40B4-BE49-F238E27FC236}">
                <a16:creationId xmlns:a16="http://schemas.microsoft.com/office/drawing/2014/main" id="{45342CB5-5819-B7B3-D6DF-6643B97C31FB}"/>
              </a:ext>
            </a:extLst>
          </p:cNvPr>
          <p:cNvSpPr/>
          <p:nvPr/>
        </p:nvSpPr>
        <p:spPr>
          <a:xfrm>
            <a:off x="4557672" y="4859078"/>
            <a:ext cx="720000" cy="864000"/>
          </a:xfrm>
          <a:prstGeom prst="roundRect">
            <a:avLst/>
          </a:prstGeom>
          <a:solidFill>
            <a:srgbClr val="E86D4F"/>
          </a:solidFill>
        </p:spPr>
        <p:txBody>
          <a:bodyPr wrap="none" lIns="0" tIns="0" rIns="0" bIns="0" rtlCol="0" anchor="ctr" anchorCtr="0">
            <a:noAutofit/>
          </a:bodyPr>
          <a:lstStyle/>
          <a:p>
            <a:pPr algn="ctr" fontAlgn="b">
              <a:lnSpc>
                <a:spcPct val="90000"/>
              </a:lnSpc>
            </a:pPr>
            <a:endParaRPr kumimoji="1"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5BE4EF2F-E99D-AB0B-96CD-F629AC65A883}"/>
              </a:ext>
            </a:extLst>
          </p:cNvPr>
          <p:cNvSpPr txBox="1"/>
          <p:nvPr/>
        </p:nvSpPr>
        <p:spPr>
          <a:xfrm>
            <a:off x="4659336" y="5111284"/>
            <a:ext cx="512961" cy="307777"/>
          </a:xfrm>
          <a:prstGeom prst="rect">
            <a:avLst/>
          </a:prstGeom>
          <a:noFill/>
          <a:scene3d>
            <a:camera prst="orthographicFront">
              <a:rot lat="0" lon="0" rev="0"/>
            </a:camera>
            <a:lightRig rig="threePt" dir="t"/>
          </a:scene3d>
        </p:spPr>
        <p:txBody>
          <a:bodyPr wrap="none" lIns="0" tIns="0" rIns="0" bIns="0" rtlCol="0" anchor="ctr" anchorCtr="0">
            <a:spAutoFit/>
          </a:bodyPr>
          <a:lstStyle/>
          <a:p>
            <a:pPr fontAlgn="ctr"/>
            <a:r>
              <a:rPr lang="ja-JP" altLang="en-US" sz="20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場所</a:t>
            </a:r>
            <a:endParaRPr kumimoji="1" lang="en-US" altLang="ja-JP" sz="18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B8B4BCA4-80FD-2E6C-9EB5-22F6F3968448}"/>
              </a:ext>
            </a:extLst>
          </p:cNvPr>
          <p:cNvSpPr txBox="1"/>
          <p:nvPr/>
        </p:nvSpPr>
        <p:spPr>
          <a:xfrm>
            <a:off x="538946" y="1180242"/>
            <a:ext cx="6708355" cy="1661993"/>
          </a:xfrm>
          <a:prstGeom prst="roundRect">
            <a:avLst>
              <a:gd name="adj" fmla="val 0"/>
            </a:avLst>
          </a:prstGeom>
          <a:noFill/>
          <a:scene3d>
            <a:camera prst="orthographicFront">
              <a:rot lat="0" lon="0" rev="0"/>
            </a:camera>
            <a:lightRig rig="threePt" dir="t"/>
          </a:scene3d>
        </p:spPr>
        <p:txBody>
          <a:bodyPr wrap="square" lIns="0" tIns="0" rIns="0" bIns="0" rtlCol="0" anchor="ctr" anchorCtr="0">
            <a:spAutoFit/>
          </a:bodyPr>
          <a:lstStyle/>
          <a:p>
            <a:pPr algn="ctr" fontAlgn="ctr"/>
            <a:r>
              <a:rPr kumimoji="1" lang="ja-JP" altLang="en-US" sz="5400" b="1" dirty="0">
                <a:ln>
                  <a:solidFill>
                    <a:schemeClr val="bg1"/>
                  </a:solidFill>
                </a:ln>
                <a:solidFill>
                  <a:schemeClr val="accent3">
                    <a:lumMod val="60000"/>
                    <a:lumOff val="40000"/>
                  </a:schemeClr>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フ</a:t>
            </a:r>
            <a:r>
              <a:rPr kumimoji="1" lang="ja-JP" altLang="en-US" sz="5400" b="1" dirty="0">
                <a:ln>
                  <a:solidFill>
                    <a:schemeClr val="bg1"/>
                  </a:solidFill>
                </a:ln>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ードドライブ</a:t>
            </a:r>
            <a:endParaRPr kumimoji="1" lang="en-US" altLang="ja-JP" sz="5400" b="1" dirty="0">
              <a:ln>
                <a:solidFill>
                  <a:schemeClr val="bg1"/>
                </a:solidFill>
              </a:ln>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a:p>
            <a:pPr algn="ctr" fontAlgn="ctr"/>
            <a:r>
              <a:rPr kumimoji="1" lang="ja-JP" altLang="en-US" sz="5400" b="1" dirty="0">
                <a:ln>
                  <a:solidFill>
                    <a:schemeClr val="bg1"/>
                  </a:solidFill>
                </a:ln>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開催します！</a:t>
            </a:r>
            <a:endParaRPr kumimoji="1" lang="en-US" altLang="ja-JP" sz="5400" b="1" dirty="0">
              <a:ln>
                <a:solidFill>
                  <a:schemeClr val="bg1"/>
                </a:solidFill>
              </a:ln>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963D919C-1096-9BB2-180C-3E46BF3D5312}"/>
              </a:ext>
            </a:extLst>
          </p:cNvPr>
          <p:cNvSpPr txBox="1"/>
          <p:nvPr/>
        </p:nvSpPr>
        <p:spPr>
          <a:xfrm>
            <a:off x="677987" y="4285259"/>
            <a:ext cx="6708355" cy="307777"/>
          </a:xfrm>
          <a:prstGeom prst="rect">
            <a:avLst/>
          </a:prstGeom>
          <a:noFill/>
        </p:spPr>
        <p:txBody>
          <a:bodyPr wrap="square" lIns="0" tIns="0" rIns="0" bIns="0" rtlCol="0" anchor="t" anchorCtr="0">
            <a:spAutoFit/>
          </a:bodyPr>
          <a:lstStyle/>
          <a:p>
            <a:pPr algn="ctr" fontAlgn="ctr"/>
            <a:r>
              <a:rPr lang="ja-JP" altLang="en-US" sz="2000" dirty="0">
                <a:latin typeface="BIZ UDPゴシック" panose="020B0400000000000000" pitchFamily="50" charset="-128"/>
                <a:ea typeface="BIZ UDPゴシック" panose="020B0400000000000000" pitchFamily="50" charset="-128"/>
                <a:cs typeface="メイリオ" panose="020B0604030504040204" pitchFamily="50" charset="-128"/>
              </a:rPr>
              <a:t>お家に眠っている食品をお持ちください</a:t>
            </a:r>
            <a:endParaRPr lang="en-US" altLang="ja-JP" sz="20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3" name="テキスト ボックス 32">
            <a:extLst>
              <a:ext uri="{FF2B5EF4-FFF2-40B4-BE49-F238E27FC236}">
                <a16:creationId xmlns:a16="http://schemas.microsoft.com/office/drawing/2014/main" id="{329186D5-BC36-FF80-245E-928323D2797F}"/>
              </a:ext>
            </a:extLst>
          </p:cNvPr>
          <p:cNvSpPr txBox="1"/>
          <p:nvPr/>
        </p:nvSpPr>
        <p:spPr>
          <a:xfrm>
            <a:off x="3876942" y="828599"/>
            <a:ext cx="4357596" cy="184666"/>
          </a:xfrm>
          <a:prstGeom prst="rect">
            <a:avLst/>
          </a:prstGeom>
          <a:noFill/>
          <a:scene3d>
            <a:camera prst="orthographicFront">
              <a:rot lat="0" lon="0" rev="0"/>
            </a:camera>
            <a:lightRig rig="threePt" dir="t"/>
          </a:scene3d>
        </p:spPr>
        <p:txBody>
          <a:bodyPr wrap="square" lIns="0" tIns="0" rIns="0" bIns="0" rtlCol="0" anchor="ctr" anchorCtr="0">
            <a:spAutoFit/>
          </a:bodyPr>
          <a:lstStyle/>
          <a:p>
            <a:pPr algn="ctr" fontAlgn="ctr"/>
            <a:r>
              <a:rPr lang="ja-JP" altLang="en-US" sz="120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 </a:t>
            </a:r>
            <a:r>
              <a:rPr kumimoji="1" lang="ja-JP" altLang="en-US" sz="120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みんなでしよに ボランティア ～</a:t>
            </a:r>
          </a:p>
        </p:txBody>
      </p:sp>
      <p:sp>
        <p:nvSpPr>
          <p:cNvPr id="34" name="テキスト ボックス 33">
            <a:extLst>
              <a:ext uri="{FF2B5EF4-FFF2-40B4-BE49-F238E27FC236}">
                <a16:creationId xmlns:a16="http://schemas.microsoft.com/office/drawing/2014/main" id="{A35B435D-DBCB-74F2-BDFD-B4B118596D85}"/>
              </a:ext>
            </a:extLst>
          </p:cNvPr>
          <p:cNvSpPr txBox="1"/>
          <p:nvPr/>
        </p:nvSpPr>
        <p:spPr>
          <a:xfrm>
            <a:off x="3507341" y="619292"/>
            <a:ext cx="5096798" cy="215444"/>
          </a:xfrm>
          <a:prstGeom prst="rect">
            <a:avLst/>
          </a:prstGeom>
          <a:noFill/>
        </p:spPr>
        <p:txBody>
          <a:bodyPr wrap="square" lIns="0" tIns="0" rIns="0" bIns="0" rtlCol="0" anchor="ctr" anchorCtr="0">
            <a:spAutoFit/>
          </a:bodyPr>
          <a:lstStyle/>
          <a:p>
            <a:pPr algn="ctr" fontAlgn="ctr"/>
            <a:r>
              <a:rPr lang="ja-JP" altLang="en-US" sz="140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四日市ボランティア</a:t>
            </a:r>
            <a:r>
              <a:rPr kumimoji="1" lang="ja-JP" altLang="en-US" sz="140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キャンペーン</a:t>
            </a:r>
            <a:endParaRPr kumimoji="1" lang="ja-JP" altLang="en-US" sz="100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endParaRPr>
          </a:p>
        </p:txBody>
      </p:sp>
      <p:sp>
        <p:nvSpPr>
          <p:cNvPr id="35" name="テキスト ボックス 34">
            <a:extLst>
              <a:ext uri="{FF2B5EF4-FFF2-40B4-BE49-F238E27FC236}">
                <a16:creationId xmlns:a16="http://schemas.microsoft.com/office/drawing/2014/main" id="{472E9E1F-E2FB-CCC1-05E7-938DC20A8502}"/>
              </a:ext>
            </a:extLst>
          </p:cNvPr>
          <p:cNvSpPr txBox="1"/>
          <p:nvPr/>
        </p:nvSpPr>
        <p:spPr>
          <a:xfrm>
            <a:off x="3735128" y="434633"/>
            <a:ext cx="4289416" cy="161583"/>
          </a:xfrm>
          <a:prstGeom prst="rect">
            <a:avLst/>
          </a:prstGeom>
          <a:noFill/>
        </p:spPr>
        <p:txBody>
          <a:bodyPr wrap="square" lIns="0" tIns="0" rIns="0" bIns="0" rtlCol="0" anchor="ctr" anchorCtr="0">
            <a:spAutoFit/>
          </a:bodyPr>
          <a:lstStyle/>
          <a:p>
            <a:pPr algn="ctr" fontAlgn="ctr"/>
            <a:r>
              <a:rPr lang="en-US" altLang="ja-JP"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2</a:t>
            </a:r>
            <a:r>
              <a:rPr kumimoji="1" lang="en-US" altLang="ja-JP"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024/3/4(</a:t>
            </a:r>
            <a:r>
              <a:rPr kumimoji="1" lang="ja-JP" altLang="en-US"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月</a:t>
            </a:r>
            <a:r>
              <a:rPr kumimoji="1" lang="en-US" altLang="ja-JP"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r>
              <a:rPr lang="ja-JP" altLang="en-US"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 </a:t>
            </a:r>
            <a:r>
              <a:rPr kumimoji="1" lang="ja-JP" altLang="en-US"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 </a:t>
            </a:r>
            <a:r>
              <a:rPr kumimoji="1" lang="en-US" altLang="ja-JP"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31(</a:t>
            </a:r>
            <a:r>
              <a:rPr kumimoji="1" lang="ja-JP" altLang="en-US"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日</a:t>
            </a:r>
            <a:r>
              <a:rPr kumimoji="1" lang="en-US" altLang="ja-JP"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rPr>
              <a:t>)</a:t>
            </a:r>
            <a:endParaRPr kumimoji="1" lang="ja-JP" altLang="en-US" sz="1050" dirty="0">
              <a:ln w="1270">
                <a:noFill/>
              </a:ln>
              <a:latin typeface="07やさしさゴシックボールド" panose="02000600000000000000" pitchFamily="2" charset="-128"/>
              <a:ea typeface="07やさしさゴシックボールド" panose="02000600000000000000" pitchFamily="2"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B7A53C3E-805C-9ADA-8518-C646B2B58B5A}"/>
              </a:ext>
            </a:extLst>
          </p:cNvPr>
          <p:cNvSpPr/>
          <p:nvPr/>
        </p:nvSpPr>
        <p:spPr>
          <a:xfrm>
            <a:off x="464853" y="6085686"/>
            <a:ext cx="3204000" cy="1810923"/>
          </a:xfrm>
          <a:prstGeom prst="rect">
            <a:avLst/>
          </a:prstGeom>
          <a:noFill/>
          <a:ln w="28575">
            <a:solidFill>
              <a:schemeClr val="accent3">
                <a:lumMod val="40000"/>
                <a:lumOff val="60000"/>
              </a:schemeClr>
            </a:solidFill>
            <a:prstDash val="dash"/>
          </a:ln>
        </p:spPr>
        <p:txBody>
          <a:bodyPr wrap="none" lIns="0" tIns="0" rIns="0" bIns="0" rtlCol="0" anchor="ctr" anchorCtr="0">
            <a:noAutofit/>
          </a:bodyPr>
          <a:lstStyle/>
          <a:p>
            <a:pPr algn="ctr" fontAlgn="b">
              <a:lnSpc>
                <a:spcPct val="90000"/>
              </a:lnSpc>
            </a:pPr>
            <a:endPar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F233991B-E674-CFAC-96D9-84C89469A739}"/>
              </a:ext>
            </a:extLst>
          </p:cNvPr>
          <p:cNvSpPr txBox="1"/>
          <p:nvPr/>
        </p:nvSpPr>
        <p:spPr>
          <a:xfrm>
            <a:off x="633115" y="6381455"/>
            <a:ext cx="2953067" cy="1384995"/>
          </a:xfrm>
          <a:prstGeom prst="rect">
            <a:avLst/>
          </a:prstGeom>
          <a:noFill/>
        </p:spPr>
        <p:txBody>
          <a:bodyPr wrap="square" lIns="0" tIns="0" rIns="0" bIns="0" rtlCol="0" anchor="t" anchorCtr="0">
            <a:spAutoFit/>
          </a:bodyPr>
          <a:lstStyle/>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■常温保存ができる食品</a:t>
            </a: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■賞味期限まで</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1</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か月以上ある食品</a:t>
            </a: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■未開封の食品</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例</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缶詰、お米、</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乾物</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パスタ、うどん等</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、レトルト食品、</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飲料、お菓子、調味料など</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p>
        </p:txBody>
      </p:sp>
      <p:sp>
        <p:nvSpPr>
          <p:cNvPr id="16" name="テキスト ボックス 15">
            <a:extLst>
              <a:ext uri="{FF2B5EF4-FFF2-40B4-BE49-F238E27FC236}">
                <a16:creationId xmlns:a16="http://schemas.microsoft.com/office/drawing/2014/main" id="{8F7D8EB6-D202-78D9-7B73-0945877809D2}"/>
              </a:ext>
            </a:extLst>
          </p:cNvPr>
          <p:cNvSpPr txBox="1"/>
          <p:nvPr/>
        </p:nvSpPr>
        <p:spPr>
          <a:xfrm>
            <a:off x="439698" y="5960292"/>
            <a:ext cx="3240000" cy="360000"/>
          </a:xfrm>
          <a:prstGeom prst="roundRect">
            <a:avLst/>
          </a:prstGeom>
          <a:solidFill>
            <a:schemeClr val="accent3">
              <a:lumMod val="60000"/>
              <a:lumOff val="40000"/>
            </a:schemeClr>
          </a:solidFill>
        </p:spPr>
        <p:txBody>
          <a:bodyPr wrap="square" lIns="0" tIns="0" rIns="0" bIns="0" rtlCol="0" anchor="ctr" anchorCtr="0">
            <a:spAutoFit/>
          </a:bodyPr>
          <a:lstStyle/>
          <a:p>
            <a:pPr algn="ctr" fontAlgn="ctr"/>
            <a:r>
              <a:rPr lang="ja-JP" altLang="en-US" sz="16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寄付していただきたい食品</a:t>
            </a:r>
          </a:p>
        </p:txBody>
      </p:sp>
      <p:sp>
        <p:nvSpPr>
          <p:cNvPr id="44" name="正方形/長方形 43">
            <a:extLst>
              <a:ext uri="{FF2B5EF4-FFF2-40B4-BE49-F238E27FC236}">
                <a16:creationId xmlns:a16="http://schemas.microsoft.com/office/drawing/2014/main" id="{CD149542-A7E5-0790-C152-585D3FE78882}"/>
              </a:ext>
            </a:extLst>
          </p:cNvPr>
          <p:cNvSpPr/>
          <p:nvPr/>
        </p:nvSpPr>
        <p:spPr>
          <a:xfrm>
            <a:off x="4113877" y="6061327"/>
            <a:ext cx="3204000" cy="1810923"/>
          </a:xfrm>
          <a:prstGeom prst="rect">
            <a:avLst/>
          </a:prstGeom>
          <a:noFill/>
          <a:ln w="28575">
            <a:solidFill>
              <a:schemeClr val="accent3">
                <a:lumMod val="40000"/>
                <a:lumOff val="60000"/>
              </a:schemeClr>
            </a:solidFill>
            <a:prstDash val="dash"/>
          </a:ln>
        </p:spPr>
        <p:txBody>
          <a:bodyPr wrap="none" lIns="0" tIns="0" rIns="0" bIns="0" rtlCol="0" anchor="ctr" anchorCtr="0">
            <a:noAutofit/>
          </a:bodyPr>
          <a:lstStyle/>
          <a:p>
            <a:pPr algn="ctr" fontAlgn="b">
              <a:lnSpc>
                <a:spcPct val="90000"/>
              </a:lnSpc>
            </a:pPr>
            <a:endPar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a:extLst>
              <a:ext uri="{FF2B5EF4-FFF2-40B4-BE49-F238E27FC236}">
                <a16:creationId xmlns:a16="http://schemas.microsoft.com/office/drawing/2014/main" id="{8A873832-F495-9FEF-569F-6A74A5D2303A}"/>
              </a:ext>
            </a:extLst>
          </p:cNvPr>
          <p:cNvSpPr txBox="1"/>
          <p:nvPr/>
        </p:nvSpPr>
        <p:spPr>
          <a:xfrm>
            <a:off x="4433275" y="6455767"/>
            <a:ext cx="2953067" cy="1107996"/>
          </a:xfrm>
          <a:prstGeom prst="rect">
            <a:avLst/>
          </a:prstGeom>
          <a:noFill/>
        </p:spPr>
        <p:txBody>
          <a:bodyPr wrap="square" lIns="0" tIns="0" rIns="0" bIns="0" rtlCol="0" anchor="t" anchorCtr="0">
            <a:spAutoFit/>
          </a:bodyPr>
          <a:lstStyle/>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■生鮮食品</a:t>
            </a: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■包装や外装が破損している食品</a:t>
            </a: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■ほかの容器に移し換えた食品</a:t>
            </a:r>
          </a:p>
          <a:p>
            <a:pPr fontAlgn="ctr">
              <a:lnSpc>
                <a:spcPct val="150000"/>
              </a:lnSpc>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■手作りの食品など</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6" name="テキスト ボックス 45">
            <a:extLst>
              <a:ext uri="{FF2B5EF4-FFF2-40B4-BE49-F238E27FC236}">
                <a16:creationId xmlns:a16="http://schemas.microsoft.com/office/drawing/2014/main" id="{094D9472-02FE-6FD5-6526-6B8C973E5E2A}"/>
              </a:ext>
            </a:extLst>
          </p:cNvPr>
          <p:cNvSpPr txBox="1"/>
          <p:nvPr/>
        </p:nvSpPr>
        <p:spPr>
          <a:xfrm>
            <a:off x="4095877" y="5965733"/>
            <a:ext cx="3240000" cy="360000"/>
          </a:xfrm>
          <a:prstGeom prst="roundRect">
            <a:avLst/>
          </a:prstGeom>
          <a:solidFill>
            <a:schemeClr val="accent3">
              <a:lumMod val="60000"/>
              <a:lumOff val="40000"/>
            </a:schemeClr>
          </a:solidFill>
        </p:spPr>
        <p:txBody>
          <a:bodyPr wrap="square" lIns="0" tIns="0" rIns="0" bIns="0" rtlCol="0" anchor="ctr" anchorCtr="0">
            <a:spAutoFit/>
          </a:bodyPr>
          <a:lstStyle/>
          <a:p>
            <a:pPr algn="ctr" fontAlgn="ctr"/>
            <a:r>
              <a:rPr lang="ja-JP" altLang="en-US" sz="16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寄付いただけない食品</a:t>
            </a:r>
          </a:p>
        </p:txBody>
      </p:sp>
      <p:graphicFrame>
        <p:nvGraphicFramePr>
          <p:cNvPr id="47" name="表 46">
            <a:extLst>
              <a:ext uri="{FF2B5EF4-FFF2-40B4-BE49-F238E27FC236}">
                <a16:creationId xmlns:a16="http://schemas.microsoft.com/office/drawing/2014/main" id="{C7B98132-F7EA-4625-39DA-3969AC1B9F57}"/>
              </a:ext>
            </a:extLst>
          </p:cNvPr>
          <p:cNvGraphicFramePr>
            <a:graphicFrameLocks noGrp="1"/>
          </p:cNvGraphicFramePr>
          <p:nvPr>
            <p:extLst>
              <p:ext uri="{D42A27DB-BD31-4B8C-83A1-F6EECF244321}">
                <p14:modId xmlns:p14="http://schemas.microsoft.com/office/powerpoint/2010/main" val="3070596105"/>
              </p:ext>
            </p:extLst>
          </p:nvPr>
        </p:nvGraphicFramePr>
        <p:xfrm>
          <a:off x="633115" y="8290325"/>
          <a:ext cx="6712894" cy="810840"/>
        </p:xfrm>
        <a:graphic>
          <a:graphicData uri="http://schemas.openxmlformats.org/drawingml/2006/table">
            <a:tbl>
              <a:tblPr/>
              <a:tblGrid>
                <a:gridCol w="1580028">
                  <a:extLst>
                    <a:ext uri="{9D8B030D-6E8A-4147-A177-3AD203B41FA5}">
                      <a16:colId xmlns:a16="http://schemas.microsoft.com/office/drawing/2014/main" val="868288402"/>
                    </a:ext>
                  </a:extLst>
                </a:gridCol>
                <a:gridCol w="2226682">
                  <a:extLst>
                    <a:ext uri="{9D8B030D-6E8A-4147-A177-3AD203B41FA5}">
                      <a16:colId xmlns:a16="http://schemas.microsoft.com/office/drawing/2014/main" val="1971055650"/>
                    </a:ext>
                  </a:extLst>
                </a:gridCol>
                <a:gridCol w="2906184">
                  <a:extLst>
                    <a:ext uri="{9D8B030D-6E8A-4147-A177-3AD203B41FA5}">
                      <a16:colId xmlns:a16="http://schemas.microsoft.com/office/drawing/2014/main" val="4280145366"/>
                    </a:ext>
                  </a:extLst>
                </a:gridCol>
              </a:tblGrid>
              <a:tr h="282210">
                <a:tc>
                  <a:txBody>
                    <a:bodyPr/>
                    <a:lstStyle/>
                    <a:p>
                      <a:pPr algn="ctr" fontAlgn="t"/>
                      <a:r>
                        <a:rPr lang="ja-JP" altLang="en-US" sz="1100" b="0" dirty="0">
                          <a:effectLst/>
                          <a:latin typeface="BIZ UDゴシック" panose="020B0400000000000000" pitchFamily="49" charset="-128"/>
                          <a:ea typeface="BIZ UDゴシック" panose="020B0400000000000000" pitchFamily="49" charset="-128"/>
                        </a:rPr>
                        <a:t>寄贈の申し込み ⇒</a:t>
                      </a:r>
                    </a:p>
                  </a:txBody>
                  <a:tcPr marL="80790" marR="80790" marT="80790" marB="80790">
                    <a:lnL>
                      <a:noFill/>
                    </a:lnL>
                    <a:lnR>
                      <a:noFill/>
                    </a:lnR>
                    <a:lnT>
                      <a:noFill/>
                    </a:lnT>
                    <a:lnB>
                      <a:noFill/>
                    </a:lnB>
                  </a:tcPr>
                </a:tc>
                <a:tc>
                  <a:txBody>
                    <a:bodyPr/>
                    <a:lstStyle/>
                    <a:p>
                      <a:pPr algn="ctr" fontAlgn="t"/>
                      <a:r>
                        <a:rPr lang="ja-JP" altLang="en-US" sz="1100" b="0" dirty="0">
                          <a:effectLst/>
                          <a:latin typeface="BIZ UDゴシック" panose="020B0400000000000000" pitchFamily="49" charset="-128"/>
                          <a:ea typeface="BIZ UDゴシック" panose="020B0400000000000000" pitchFamily="49" charset="-128"/>
                        </a:rPr>
                        <a:t>つなげる窓口 ⇒</a:t>
                      </a:r>
                      <a:br>
                        <a:rPr lang="ja-JP" altLang="en-US" sz="1100" b="0" dirty="0">
                          <a:effectLst/>
                          <a:latin typeface="BIZ UDゴシック" panose="020B0400000000000000" pitchFamily="49" charset="-128"/>
                          <a:ea typeface="BIZ UDゴシック" panose="020B0400000000000000" pitchFamily="49" charset="-128"/>
                        </a:rPr>
                      </a:br>
                      <a:r>
                        <a:rPr lang="en-US" altLang="ja-JP" sz="1000" b="0" dirty="0">
                          <a:effectLst/>
                          <a:latin typeface="BIZ UDゴシック" panose="020B0400000000000000" pitchFamily="49" charset="-128"/>
                          <a:ea typeface="BIZ UDゴシック" panose="020B0400000000000000" pitchFamily="49" charset="-128"/>
                        </a:rPr>
                        <a:t>(</a:t>
                      </a:r>
                      <a:r>
                        <a:rPr lang="ja-JP" altLang="en-US" sz="1000" b="0" dirty="0">
                          <a:effectLst/>
                          <a:latin typeface="BIZ UDゴシック" panose="020B0400000000000000" pitchFamily="49" charset="-128"/>
                          <a:ea typeface="BIZ UDゴシック" panose="020B0400000000000000" pitchFamily="49" charset="-128"/>
                        </a:rPr>
                        <a:t>四日市市社会福祉協議会</a:t>
                      </a:r>
                      <a:r>
                        <a:rPr lang="en-US" altLang="ja-JP" sz="1000" b="0" dirty="0">
                          <a:effectLst/>
                          <a:latin typeface="BIZ UDゴシック" panose="020B0400000000000000" pitchFamily="49" charset="-128"/>
                          <a:ea typeface="BIZ UDゴシック" panose="020B0400000000000000" pitchFamily="49" charset="-128"/>
                        </a:rPr>
                        <a:t>)</a:t>
                      </a:r>
                      <a:endParaRPr lang="en-US" altLang="ja-JP" sz="1100" b="0" dirty="0">
                        <a:effectLst/>
                        <a:latin typeface="BIZ UDゴシック" panose="020B0400000000000000" pitchFamily="49" charset="-128"/>
                        <a:ea typeface="BIZ UDゴシック" panose="020B0400000000000000" pitchFamily="49" charset="-128"/>
                      </a:endParaRPr>
                    </a:p>
                  </a:txBody>
                  <a:tcPr marL="80790" marR="80790" marT="80790" marB="80790">
                    <a:lnL>
                      <a:noFill/>
                    </a:lnL>
                    <a:lnR>
                      <a:noFill/>
                    </a:lnR>
                    <a:lnT>
                      <a:noFill/>
                    </a:lnT>
                    <a:lnB>
                      <a:noFill/>
                    </a:lnB>
                  </a:tcPr>
                </a:tc>
                <a:tc>
                  <a:txBody>
                    <a:bodyPr/>
                    <a:lstStyle/>
                    <a:p>
                      <a:pPr algn="ctr" fontAlgn="t"/>
                      <a:r>
                        <a:rPr lang="ja-JP" altLang="en-US" sz="1100" b="0" dirty="0">
                          <a:effectLst/>
                          <a:latin typeface="BIZ UDゴシック" panose="020B0400000000000000" pitchFamily="49" charset="-128"/>
                          <a:ea typeface="BIZ UDゴシック" panose="020B0400000000000000" pitchFamily="49" charset="-128"/>
                        </a:rPr>
                        <a:t>食支援活動団体や生活困窮支援団体等</a:t>
                      </a:r>
                      <a:br>
                        <a:rPr lang="ja-JP" altLang="en-US" sz="1100" b="0" dirty="0">
                          <a:effectLst/>
                          <a:latin typeface="BIZ UDゴシック" panose="020B0400000000000000" pitchFamily="49" charset="-128"/>
                          <a:ea typeface="BIZ UDゴシック" panose="020B0400000000000000" pitchFamily="49" charset="-128"/>
                        </a:rPr>
                      </a:br>
                      <a:r>
                        <a:rPr lang="en-US" altLang="ja-JP" sz="1000" b="0" dirty="0">
                          <a:effectLst/>
                          <a:latin typeface="BIZ UDゴシック" panose="020B0400000000000000" pitchFamily="49" charset="-128"/>
                          <a:ea typeface="BIZ UDゴシック" panose="020B0400000000000000" pitchFamily="49" charset="-128"/>
                        </a:rPr>
                        <a:t>(</a:t>
                      </a:r>
                      <a:r>
                        <a:rPr lang="ja-JP" altLang="en-US" sz="1000" b="0" dirty="0">
                          <a:effectLst/>
                          <a:latin typeface="BIZ UDゴシック" panose="020B0400000000000000" pitchFamily="49" charset="-128"/>
                          <a:ea typeface="BIZ UDゴシック" panose="020B0400000000000000" pitchFamily="49" charset="-128"/>
                        </a:rPr>
                        <a:t>子ども食堂やフードパントリー団体等</a:t>
                      </a:r>
                      <a:r>
                        <a:rPr lang="en-US" altLang="ja-JP" sz="1000" b="0" dirty="0">
                          <a:effectLst/>
                          <a:latin typeface="BIZ UDゴシック" panose="020B0400000000000000" pitchFamily="49" charset="-128"/>
                          <a:ea typeface="BIZ UDゴシック" panose="020B0400000000000000" pitchFamily="49" charset="-128"/>
                        </a:rPr>
                        <a:t>)</a:t>
                      </a:r>
                      <a:endParaRPr lang="en-US" altLang="ja-JP" sz="1100" b="0" dirty="0">
                        <a:effectLst/>
                        <a:latin typeface="BIZ UDゴシック" panose="020B0400000000000000" pitchFamily="49" charset="-128"/>
                        <a:ea typeface="BIZ UDゴシック" panose="020B0400000000000000" pitchFamily="49" charset="-128"/>
                      </a:endParaRPr>
                    </a:p>
                  </a:txBody>
                  <a:tcPr marL="80790" marR="80790" marT="80790" marB="80790">
                    <a:lnL>
                      <a:noFill/>
                    </a:lnL>
                    <a:lnR>
                      <a:noFill/>
                    </a:lnR>
                    <a:lnT>
                      <a:noFill/>
                    </a:lnT>
                    <a:lnB>
                      <a:noFill/>
                    </a:lnB>
                  </a:tcPr>
                </a:tc>
                <a:extLst>
                  <a:ext uri="{0D108BD9-81ED-4DB2-BD59-A6C34878D82A}">
                    <a16:rowId xmlns:a16="http://schemas.microsoft.com/office/drawing/2014/main" val="1474345351"/>
                  </a:ext>
                </a:extLst>
              </a:tr>
              <a:tr h="192910">
                <a:tc gridSpan="2">
                  <a:txBody>
                    <a:bodyPr/>
                    <a:lstStyle/>
                    <a:p>
                      <a:pPr fontAlgn="t"/>
                      <a:endParaRPr lang="ja-JP" altLang="en-US" sz="1100" b="0" dirty="0">
                        <a:effectLst/>
                        <a:latin typeface="BIZ UDゴシック" panose="020B0400000000000000" pitchFamily="49" charset="-128"/>
                        <a:ea typeface="BIZ UDゴシック" panose="020B0400000000000000" pitchFamily="49" charset="-128"/>
                      </a:endParaRPr>
                    </a:p>
                  </a:txBody>
                  <a:tcPr marL="80790" marR="80790" marT="80790" marB="80790">
                    <a:lnL>
                      <a:noFill/>
                    </a:lnL>
                    <a:lnR>
                      <a:noFill/>
                    </a:lnR>
                    <a:lnT>
                      <a:noFill/>
                    </a:lnT>
                    <a:lnB>
                      <a:noFill/>
                    </a:lnB>
                  </a:tcPr>
                </a:tc>
                <a:tc hMerge="1">
                  <a:txBody>
                    <a:bodyPr/>
                    <a:lstStyle/>
                    <a:p>
                      <a:endParaRPr kumimoji="1" lang="ja-JP" altLang="en-US"/>
                    </a:p>
                  </a:txBody>
                  <a:tcPr/>
                </a:tc>
                <a:tc>
                  <a:txBody>
                    <a:bodyPr/>
                    <a:lstStyle/>
                    <a:p>
                      <a:pPr fontAlgn="t"/>
                      <a:endParaRPr lang="ja-JP" altLang="en-US" sz="1100" b="0" dirty="0">
                        <a:effectLst/>
                        <a:latin typeface="BIZ UDゴシック" panose="020B0400000000000000" pitchFamily="49" charset="-128"/>
                        <a:ea typeface="BIZ UDゴシック" panose="020B0400000000000000" pitchFamily="49" charset="-128"/>
                      </a:endParaRPr>
                    </a:p>
                  </a:txBody>
                  <a:tcPr marL="80790" marR="80790" marT="80790" marB="80790">
                    <a:lnL>
                      <a:noFill/>
                    </a:lnL>
                    <a:lnR>
                      <a:noFill/>
                    </a:lnR>
                    <a:lnT>
                      <a:noFill/>
                    </a:lnT>
                    <a:lnB>
                      <a:noFill/>
                    </a:lnB>
                  </a:tcPr>
                </a:tc>
                <a:extLst>
                  <a:ext uri="{0D108BD9-81ED-4DB2-BD59-A6C34878D82A}">
                    <a16:rowId xmlns:a16="http://schemas.microsoft.com/office/drawing/2014/main" val="3959684717"/>
                  </a:ext>
                </a:extLst>
              </a:tr>
            </a:tbl>
          </a:graphicData>
        </a:graphic>
      </p:graphicFrame>
      <p:pic>
        <p:nvPicPr>
          <p:cNvPr id="1026" name="Picture 2">
            <a:extLst>
              <a:ext uri="{FF2B5EF4-FFF2-40B4-BE49-F238E27FC236}">
                <a16:creationId xmlns:a16="http://schemas.microsoft.com/office/drawing/2014/main" id="{CF2C72EE-B42A-3BB7-CB40-554B757B5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2414" y="8732306"/>
            <a:ext cx="1383429" cy="108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6711210A-AF26-9050-84A7-56B179A2B8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4836" y="8679777"/>
            <a:ext cx="193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49" name="テキスト ボックス 48">
            <a:extLst>
              <a:ext uri="{FF2B5EF4-FFF2-40B4-BE49-F238E27FC236}">
                <a16:creationId xmlns:a16="http://schemas.microsoft.com/office/drawing/2014/main" id="{E9F5E076-AC3C-6C07-98A6-7869A940CBF0}"/>
              </a:ext>
            </a:extLst>
          </p:cNvPr>
          <p:cNvSpPr txBox="1"/>
          <p:nvPr/>
        </p:nvSpPr>
        <p:spPr>
          <a:xfrm>
            <a:off x="445653" y="7981747"/>
            <a:ext cx="6907024" cy="272415"/>
          </a:xfrm>
          <a:prstGeom prst="roundRect">
            <a:avLst/>
          </a:prstGeom>
          <a:solidFill>
            <a:schemeClr val="accent3">
              <a:lumMod val="60000"/>
              <a:lumOff val="40000"/>
            </a:schemeClr>
          </a:solidFill>
        </p:spPr>
        <p:txBody>
          <a:bodyPr wrap="square" lIns="0" tIns="0" rIns="0" bIns="0" rtlCol="0" anchor="ctr" anchorCtr="0">
            <a:spAutoFit/>
          </a:bodyPr>
          <a:lstStyle/>
          <a:p>
            <a:pPr algn="ctr" fontAlgn="ctr"/>
            <a:r>
              <a:rPr lang="ja-JP" altLang="en-US" sz="16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集まった食品は・・・</a:t>
            </a:r>
          </a:p>
        </p:txBody>
      </p:sp>
      <p:sp>
        <p:nvSpPr>
          <p:cNvPr id="2" name="テキスト ボックス 1">
            <a:extLst>
              <a:ext uri="{FF2B5EF4-FFF2-40B4-BE49-F238E27FC236}">
                <a16:creationId xmlns:a16="http://schemas.microsoft.com/office/drawing/2014/main" id="{47EDAAF9-D073-10E2-24A3-7A81FA6628C0}"/>
              </a:ext>
            </a:extLst>
          </p:cNvPr>
          <p:cNvSpPr txBox="1"/>
          <p:nvPr/>
        </p:nvSpPr>
        <p:spPr>
          <a:xfrm>
            <a:off x="451729" y="9935960"/>
            <a:ext cx="6896180" cy="677108"/>
          </a:xfrm>
          <a:prstGeom prst="rect">
            <a:avLst/>
          </a:prstGeom>
          <a:noFill/>
        </p:spPr>
        <p:txBody>
          <a:bodyPr wrap="square" lIns="0" tIns="0" rIns="0" bIns="0" rtlCol="0" anchor="t" anchorCtr="0">
            <a:spAutoFit/>
          </a:bodyPr>
          <a:lstStyle/>
          <a:p>
            <a:pPr fontAlgn="ctr"/>
            <a:r>
              <a:rPr lang="ja-JP" altLang="en-US" sz="1400" dirty="0">
                <a:latin typeface="BIZ UDPゴシック" panose="020B0400000000000000" pitchFamily="50" charset="-128"/>
                <a:ea typeface="BIZ UDPゴシック" panose="020B0400000000000000" pitchFamily="50" charset="-128"/>
                <a:cs typeface="メイリオ" panose="020B0604030504040204" pitchFamily="50" charset="-128"/>
              </a:rPr>
              <a:t>使い切れない食品を必要とする団体につなげる窓口を常設してます。ご相談ください。</a:t>
            </a:r>
            <a:endParaRPr lang="en-US" altLang="ja-JP" sz="14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fontAlgn="ctr"/>
            <a:endParaRPr lang="en-US" altLang="ja-JP" sz="6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lvl="2" fontAlgn="ct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問合せ先</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zh-TW"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四日市市社会福祉協議会 地域福祉課　地域福祉推進係</a:t>
            </a:r>
            <a:endParaRPr lang="en-US" altLang="zh-TW"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lvl="2" fontAlgn="ct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zh-TW"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zh-TW" sz="1200" dirty="0">
                <a:latin typeface="BIZ UDPゴシック" panose="020B0400000000000000" pitchFamily="50" charset="-128"/>
                <a:ea typeface="BIZ UDPゴシック" panose="020B0400000000000000" pitchFamily="50" charset="-128"/>
                <a:cs typeface="メイリオ" panose="020B0604030504040204" pitchFamily="50" charset="-128"/>
              </a:rPr>
              <a:t>TEL</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zh-TW" sz="1200" dirty="0">
                <a:latin typeface="BIZ UDPゴシック" panose="020B0400000000000000" pitchFamily="50" charset="-128"/>
                <a:ea typeface="BIZ UDPゴシック" panose="020B0400000000000000" pitchFamily="50" charset="-128"/>
                <a:cs typeface="メイリオ" panose="020B0604030504040204" pitchFamily="50" charset="-128"/>
              </a:rPr>
              <a:t>059-325-6488</a:t>
            </a:r>
          </a:p>
        </p:txBody>
      </p:sp>
    </p:spTree>
    <p:extLst>
      <p:ext uri="{BB962C8B-B14F-4D97-AF65-F5344CB8AC3E}">
        <p14:creationId xmlns:p14="http://schemas.microsoft.com/office/powerpoint/2010/main" val="2170942909"/>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シャープ">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86D4F"/>
        </a:solidFill>
      </a:spPr>
      <a:bodyPr wrap="none" lIns="0" tIns="0" rIns="0" bIns="0" rtlCol="0" anchor="ctr" anchorCtr="0">
        <a:noAutofit/>
      </a:bodyPr>
      <a:lstStyle>
        <a:defPPr algn="ctr" fontAlgn="b">
          <a:lnSpc>
            <a:spcPct val="90000"/>
          </a:lnSpc>
          <a:defRPr kumimoji="1" sz="2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txDef>
      <a:spPr>
        <a:noFill/>
      </a:spPr>
      <a:bodyPr wrap="square" lIns="0" tIns="0" rIns="0" bIns="0" rtlCol="0" anchor="ctr" anchorCtr="0">
        <a:spAutoFit/>
      </a:bodyPr>
      <a:lstStyle>
        <a:defPPr fontAlgn="ctr">
          <a:defRPr sz="18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215</Words>
  <Application>Microsoft Office PowerPoint</Application>
  <PresentationFormat>ユーザー設定</PresentationFormat>
  <Paragraphs>33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07やさしさゴシック</vt:lpstr>
      <vt:lpstr>07やさしさゴシックボールド</vt:lpstr>
      <vt:lpstr>BIZ UDPゴシック</vt:lpstr>
      <vt:lpstr>BIZ UDゴシック</vt:lpstr>
      <vt:lpstr>UD デジタル 教科書体 NP-B</vt:lpstr>
      <vt:lpstr>メイリオ</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2017-01-20T02:56:24Z</dcterms:created>
  <dcterms:modified xsi:type="dcterms:W3CDTF">2024-01-10T03:21:00Z</dcterms:modified>
</cp:coreProperties>
</file>